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399" r:id="rId3"/>
    <p:sldId id="389" r:id="rId4"/>
    <p:sldId id="390" r:id="rId5"/>
    <p:sldId id="391" r:id="rId6"/>
    <p:sldId id="392" r:id="rId7"/>
    <p:sldId id="393" r:id="rId8"/>
    <p:sldId id="394" r:id="rId9"/>
    <p:sldId id="395" r:id="rId10"/>
    <p:sldId id="396" r:id="rId11"/>
    <p:sldId id="397" r:id="rId12"/>
    <p:sldId id="282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08" autoAdjust="0"/>
    <p:restoredTop sz="94660"/>
  </p:normalViewPr>
  <p:slideViewPr>
    <p:cSldViewPr snapToGrid="0">
      <p:cViewPr varScale="1">
        <p:scale>
          <a:sx n="66" d="100"/>
          <a:sy n="66" d="100"/>
        </p:scale>
        <p:origin x="3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AMPU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7108-1961-45C0-B5AA-CF59ED57C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8DBE9-0C14-47E9-BA9B-E5E85750A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9962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588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0658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4240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030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56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5E38C16-4F45-401D-AE52-E50538F45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C5D6CC3-DA13-4A0D-903C-0B43FC67A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6035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F7B0F01-E88E-447C-80A3-46375AE6C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4DCD31D-26E0-4F76-B7B9-B1662C905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5392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077F9B-38BC-4A38-AE7A-5B16D349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47DF439-96DE-4C01-983D-68CDA137E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8412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461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09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87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8055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760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C3234-8AB7-4037-9BE3-677AB453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21C19-3241-4F4E-8C05-7083D42D6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E8DBB-32F6-426E-8A32-9C38DBB91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25330-1899-48E0-9E66-54A1E8BB8185}" type="datetimeFigureOut">
              <a:rPr lang="en-ID" smtClean="0"/>
              <a:t>04/03/2024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0485F-D96F-450B-B89D-7215F424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B62CD-DE28-4B5E-8522-0804D7110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36622-CCC3-46A4-8823-378B10566BF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343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64" r:id="rId3"/>
    <p:sldLayoutId id="2147483665" r:id="rId4"/>
    <p:sldLayoutId id="2147483650" r:id="rId5"/>
    <p:sldLayoutId id="2147483671" r:id="rId6"/>
    <p:sldLayoutId id="2147483660" r:id="rId7"/>
    <p:sldLayoutId id="2147483668" r:id="rId8"/>
    <p:sldLayoutId id="2147483661" r:id="rId9"/>
    <p:sldLayoutId id="2147483667" r:id="rId10"/>
    <p:sldLayoutId id="2147483662" r:id="rId11"/>
    <p:sldLayoutId id="2147483670" r:id="rId12"/>
    <p:sldLayoutId id="2147483655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6D127-0A58-452C-BE11-C2632F58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9944" y="2133602"/>
            <a:ext cx="9872112" cy="129713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Dasar </a:t>
            </a:r>
            <a:r>
              <a:rPr lang="en-US" sz="4000" dirty="0" err="1">
                <a:solidFill>
                  <a:schemeClr val="bg1"/>
                </a:solidFill>
                <a:latin typeface="Arial Black" panose="020B0A04020102020204" pitchFamily="34" charset="0"/>
              </a:rPr>
              <a:t>Pemrograman</a:t>
            </a:r>
            <a:b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(INFT06204)</a:t>
            </a:r>
            <a:endParaRPr lang="en-ID" sz="4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D84914-61E5-43E9-A321-5A83F40184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Minggu</a:t>
            </a:r>
            <a:r>
              <a:rPr lang="en-US" sz="4000" dirty="0">
                <a:solidFill>
                  <a:schemeClr val="bg1"/>
                </a:solidFill>
              </a:rPr>
              <a:t> 7</a:t>
            </a:r>
          </a:p>
          <a:p>
            <a:r>
              <a:rPr lang="en-US" sz="4000" dirty="0" err="1">
                <a:solidFill>
                  <a:schemeClr val="bg1"/>
                </a:solidFill>
              </a:rPr>
              <a:t>Perulangan</a:t>
            </a:r>
            <a:r>
              <a:rPr lang="en-US" sz="4000" dirty="0">
                <a:solidFill>
                  <a:schemeClr val="bg1"/>
                </a:solidFill>
              </a:rPr>
              <a:t> 2</a:t>
            </a:r>
            <a:endParaRPr lang="en-ID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85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Latihan</a:t>
            </a:r>
            <a:r>
              <a:rPr lang="id-ID" dirty="0"/>
              <a:t> (3)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segitiga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‘*’ yang </a:t>
            </a:r>
            <a:r>
              <a:rPr lang="en-US" dirty="0" err="1"/>
              <a:t>tingginya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inputan</a:t>
            </a:r>
            <a:r>
              <a:rPr lang="en-US" dirty="0"/>
              <a:t> user.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B4B65-5AD2-4E2E-B381-5F99AF57B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618" y="2580958"/>
            <a:ext cx="11049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002060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664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FF3300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2060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****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*****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27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Latihan</a:t>
            </a:r>
            <a:r>
              <a:rPr lang="id-ID" dirty="0"/>
              <a:t> (4)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segitiga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‘*’ yang </a:t>
            </a:r>
            <a:r>
              <a:rPr lang="en-US" dirty="0" err="1"/>
              <a:t>tingginya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inputan</a:t>
            </a:r>
            <a:r>
              <a:rPr lang="en-US" dirty="0"/>
              <a:t> user.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E09948-F2E4-415F-8214-4DE05AB77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058" y="2621598"/>
            <a:ext cx="11049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002060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664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FF3300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2060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****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*****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767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C88D-844E-49B4-9486-7CBBB170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Question and Answer</a:t>
            </a:r>
            <a:endParaRPr lang="en-ID" sz="4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9C69CC6A-E608-4C97-B5F9-9FF7DFB6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16" y="2252569"/>
            <a:ext cx="2614968" cy="2352861"/>
          </a:xfrm>
        </p:spPr>
      </p:pic>
    </p:spTree>
    <p:extLst>
      <p:ext uri="{BB962C8B-B14F-4D97-AF65-F5344CB8AC3E}">
        <p14:creationId xmlns:p14="http://schemas.microsoft.com/office/powerpoint/2010/main" val="3326746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729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4F76-5D50-8252-14CE-4F3D6ED3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How continue and break Behave in a while Loop</a:t>
            </a:r>
            <a:endParaRPr lang="en-ID" sz="35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11C9EA-926F-A8D7-D5D6-4BD78B8BB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430" y="1646238"/>
            <a:ext cx="7943140" cy="4783438"/>
          </a:xfrm>
        </p:spPr>
      </p:pic>
    </p:spTree>
    <p:extLst>
      <p:ext uri="{BB962C8B-B14F-4D97-AF65-F5344CB8AC3E}">
        <p14:creationId xmlns:p14="http://schemas.microsoft.com/office/powerpoint/2010/main" val="1906704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Break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82200-98EF-4FB0-AAF6-A5A9BFD13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832789"/>
            <a:ext cx="5388610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002060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664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FF3300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2060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9pPr>
          </a:lstStyle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T=0;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=1;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while(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&lt;=10)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scanf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(“%d”, &amp;N);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T=T+N;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if(T&gt;100)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break;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++;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1076325" lvl="1">
              <a:buNone/>
            </a:pP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(“%d”, T);</a:t>
            </a:r>
          </a:p>
        </p:txBody>
      </p:sp>
    </p:spTree>
    <p:extLst>
      <p:ext uri="{BB962C8B-B14F-4D97-AF65-F5344CB8AC3E}">
        <p14:creationId xmlns:p14="http://schemas.microsoft.com/office/powerpoint/2010/main" val="1935899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Break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memaksa</a:t>
            </a:r>
            <a:r>
              <a:rPr lang="en-US" dirty="0"/>
              <a:t> 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loop</a:t>
            </a: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11CEE315-1D21-42F9-8158-D04DA2F4D26E}"/>
              </a:ext>
            </a:extLst>
          </p:cNvPr>
          <p:cNvGrpSpPr>
            <a:grpSpLocks/>
          </p:cNvGrpSpPr>
          <p:nvPr/>
        </p:nvGrpSpPr>
        <p:grpSpPr bwMode="auto">
          <a:xfrm>
            <a:off x="8410575" y="1825625"/>
            <a:ext cx="2943225" cy="4892675"/>
            <a:chOff x="4557713" y="1871663"/>
            <a:chExt cx="2943225" cy="4892675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34E36D2-88BA-4FC7-B8B3-20577F9894A1}"/>
                </a:ext>
              </a:extLst>
            </p:cNvPr>
            <p:cNvSpPr/>
            <p:nvPr/>
          </p:nvSpPr>
          <p:spPr>
            <a:xfrm>
              <a:off x="6469063" y="3030538"/>
              <a:ext cx="750888" cy="3151187"/>
            </a:xfrm>
            <a:custGeom>
              <a:avLst/>
              <a:gdLst>
                <a:gd name="connsiteX0" fmla="*/ 0 w 750627"/>
                <a:gd name="connsiteY0" fmla="*/ 0 h 3152633"/>
                <a:gd name="connsiteX1" fmla="*/ 750627 w 750627"/>
                <a:gd name="connsiteY1" fmla="*/ 0 h 3152633"/>
                <a:gd name="connsiteX2" fmla="*/ 750627 w 750627"/>
                <a:gd name="connsiteY2" fmla="*/ 3152633 h 315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27" h="3152633">
                  <a:moveTo>
                    <a:pt x="0" y="0"/>
                  </a:moveTo>
                  <a:lnTo>
                    <a:pt x="750627" y="0"/>
                  </a:lnTo>
                  <a:lnTo>
                    <a:pt x="750627" y="3152633"/>
                  </a:lnTo>
                </a:path>
              </a:pathLst>
            </a:cu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B64F645-61A2-41D6-B9FD-BC5760B9A3D9}"/>
                </a:ext>
              </a:extLst>
            </p:cNvPr>
            <p:cNvSpPr/>
            <p:nvPr/>
          </p:nvSpPr>
          <p:spPr>
            <a:xfrm>
              <a:off x="6572251" y="5000625"/>
              <a:ext cx="428625" cy="1214438"/>
            </a:xfrm>
            <a:custGeom>
              <a:avLst/>
              <a:gdLst>
                <a:gd name="connsiteX0" fmla="*/ 0 w 750627"/>
                <a:gd name="connsiteY0" fmla="*/ 0 h 3152633"/>
                <a:gd name="connsiteX1" fmla="*/ 750627 w 750627"/>
                <a:gd name="connsiteY1" fmla="*/ 0 h 3152633"/>
                <a:gd name="connsiteX2" fmla="*/ 750627 w 750627"/>
                <a:gd name="connsiteY2" fmla="*/ 3152633 h 315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27" h="3152633">
                  <a:moveTo>
                    <a:pt x="0" y="0"/>
                  </a:moveTo>
                  <a:lnTo>
                    <a:pt x="750627" y="0"/>
                  </a:lnTo>
                  <a:lnTo>
                    <a:pt x="750627" y="3152633"/>
                  </a:lnTo>
                </a:path>
              </a:pathLst>
            </a:cu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D0C2CE-4142-4FB6-840D-6AEED24CF700}"/>
                </a:ext>
              </a:extLst>
            </p:cNvPr>
            <p:cNvSpPr txBox="1"/>
            <p:nvPr/>
          </p:nvSpPr>
          <p:spPr>
            <a:xfrm>
              <a:off x="5500688" y="2143125"/>
              <a:ext cx="839788" cy="307975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rgbClr val="C00000"/>
                  </a:solidFill>
                  <a:latin typeface="+mn-lt"/>
                </a:rPr>
                <a:t>T=0, </a:t>
              </a:r>
              <a:r>
                <a:rPr lang="en-US" sz="1400" dirty="0" err="1">
                  <a:solidFill>
                    <a:srgbClr val="C00000"/>
                  </a:solidFill>
                  <a:latin typeface="+mn-lt"/>
                </a:rPr>
                <a:t>i</a:t>
              </a:r>
              <a:r>
                <a:rPr lang="en-US" sz="1400" dirty="0">
                  <a:solidFill>
                    <a:srgbClr val="C00000"/>
                  </a:solidFill>
                  <a:latin typeface="+mn-lt"/>
                </a:rPr>
                <a:t>=1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E701FC-2281-453D-8A79-8A6734E5D30A}"/>
                </a:ext>
              </a:extLst>
            </p:cNvPr>
            <p:cNvSpPr txBox="1"/>
            <p:nvPr/>
          </p:nvSpPr>
          <p:spPr>
            <a:xfrm>
              <a:off x="5286376" y="2714625"/>
              <a:ext cx="1255712" cy="611188"/>
            </a:xfrm>
            <a:prstGeom prst="flowChartDecision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err="1">
                  <a:solidFill>
                    <a:srgbClr val="C00000"/>
                  </a:solidFill>
                  <a:latin typeface="+mn-lt"/>
                </a:rPr>
                <a:t>i</a:t>
              </a:r>
              <a:r>
                <a:rPr lang="en-US" sz="1400" dirty="0">
                  <a:solidFill>
                    <a:srgbClr val="C00000"/>
                  </a:solidFill>
                  <a:latin typeface="+mn-lt"/>
                </a:rPr>
                <a:t>&lt;=10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8F6BC7-49ED-44A3-AABF-E9843121806D}"/>
                </a:ext>
              </a:extLst>
            </p:cNvPr>
            <p:cNvSpPr txBox="1"/>
            <p:nvPr/>
          </p:nvSpPr>
          <p:spPr>
            <a:xfrm>
              <a:off x="5527676" y="3571875"/>
              <a:ext cx="773112" cy="307975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rgbClr val="C00000"/>
                  </a:solidFill>
                  <a:latin typeface="+mn-lt"/>
                </a:rPr>
                <a:t>Baca 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469695-D9B4-4C27-AFEF-E7912D96A8F6}"/>
                </a:ext>
              </a:extLst>
            </p:cNvPr>
            <p:cNvSpPr txBox="1"/>
            <p:nvPr/>
          </p:nvSpPr>
          <p:spPr>
            <a:xfrm>
              <a:off x="5545138" y="4143375"/>
              <a:ext cx="741363" cy="307975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rgbClr val="C00000"/>
                  </a:solidFill>
                  <a:latin typeface="+mn-lt"/>
                </a:rPr>
                <a:t>T=T+N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01CFBC-EC15-478B-BB79-730052D14179}"/>
                </a:ext>
              </a:extLst>
            </p:cNvPr>
            <p:cNvSpPr txBox="1"/>
            <p:nvPr/>
          </p:nvSpPr>
          <p:spPr>
            <a:xfrm>
              <a:off x="5643563" y="5549900"/>
              <a:ext cx="573088" cy="307975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err="1">
                  <a:solidFill>
                    <a:srgbClr val="C00000"/>
                  </a:solidFill>
                  <a:latin typeface="+mn-lt"/>
                </a:rPr>
                <a:t>i</a:t>
              </a:r>
              <a:r>
                <a:rPr lang="en-US" sz="1400" dirty="0">
                  <a:solidFill>
                    <a:srgbClr val="C00000"/>
                  </a:solidFill>
                  <a:latin typeface="+mn-lt"/>
                </a:rPr>
                <a:t>=i+1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AB014-EBBB-4CD6-B854-906341639B35}"/>
                </a:ext>
              </a:extLst>
            </p:cNvPr>
            <p:cNvSpPr txBox="1"/>
            <p:nvPr/>
          </p:nvSpPr>
          <p:spPr>
            <a:xfrm>
              <a:off x="6692901" y="6184900"/>
              <a:ext cx="808037" cy="307975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err="1">
                  <a:solidFill>
                    <a:srgbClr val="C00000"/>
                  </a:solidFill>
                  <a:latin typeface="+mn-lt"/>
                </a:rPr>
                <a:t>Cetak</a:t>
              </a:r>
              <a:r>
                <a:rPr lang="en-US" sz="1400" dirty="0">
                  <a:solidFill>
                    <a:srgbClr val="C00000"/>
                  </a:solidFill>
                  <a:latin typeface="+mn-lt"/>
                </a:rPr>
                <a:t> 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4C832C6-2F6A-49D5-9251-4FEAF6385D26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rot="5400000">
              <a:off x="5785644" y="2578894"/>
              <a:ext cx="263525" cy="79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32E6FCE-DC2B-440A-9EF1-FC59C21CC401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 rot="16200000" flipH="1">
              <a:off x="5791201" y="3448050"/>
              <a:ext cx="246062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405D870-8603-427F-925C-FFB2AE112B2A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 rot="16200000" flipH="1">
              <a:off x="5783263" y="4011613"/>
              <a:ext cx="26352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C72EC75-FB15-43DB-8062-E6E86DC505A9}"/>
                </a:ext>
              </a:extLst>
            </p:cNvPr>
            <p:cNvCxnSpPr>
              <a:stCxn id="10" idx="2"/>
              <a:endCxn id="20" idx="0"/>
            </p:cNvCxnSpPr>
            <p:nvPr/>
          </p:nvCxnSpPr>
          <p:spPr>
            <a:xfrm rot="5400000">
              <a:off x="5778501" y="4578350"/>
              <a:ext cx="263525" cy="95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8077801-2099-4737-A344-72FCC278C05C}"/>
                </a:ext>
              </a:extLst>
            </p:cNvPr>
            <p:cNvCxnSpPr>
              <a:stCxn id="20" idx="2"/>
              <a:endCxn id="11" idx="0"/>
            </p:cNvCxnSpPr>
            <p:nvPr/>
          </p:nvCxnSpPr>
          <p:spPr>
            <a:xfrm rot="16200000" flipH="1">
              <a:off x="5805488" y="5426076"/>
              <a:ext cx="223837" cy="2381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715D6F-7E05-41D9-81D6-B1134663F8E8}"/>
                </a:ext>
              </a:extLst>
            </p:cNvPr>
            <p:cNvCxnSpPr/>
            <p:nvPr/>
          </p:nvCxnSpPr>
          <p:spPr>
            <a:xfrm rot="5400000">
              <a:off x="5767388" y="2000251"/>
              <a:ext cx="263525" cy="635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67D80D3-6FC2-4AB5-9C80-FCA6F0592788}"/>
                </a:ext>
              </a:extLst>
            </p:cNvPr>
            <p:cNvCxnSpPr/>
            <p:nvPr/>
          </p:nvCxnSpPr>
          <p:spPr>
            <a:xfrm rot="5400000">
              <a:off x="6965950" y="6629401"/>
              <a:ext cx="263525" cy="635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7F3388-05EB-4C65-868B-E53EEE71008E}"/>
                </a:ext>
              </a:extLst>
            </p:cNvPr>
            <p:cNvSpPr txBox="1"/>
            <p:nvPr/>
          </p:nvSpPr>
          <p:spPr>
            <a:xfrm>
              <a:off x="5214938" y="4714875"/>
              <a:ext cx="1382713" cy="611188"/>
            </a:xfrm>
            <a:prstGeom prst="flowChartDecision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rgbClr val="C00000"/>
                  </a:solidFill>
                  <a:latin typeface="+mn-lt"/>
                </a:rPr>
                <a:t>T&gt;100</a:t>
              </a:r>
            </a:p>
          </p:txBody>
        </p:sp>
        <p:sp>
          <p:nvSpPr>
            <p:cNvPr id="21" name="TextBox 37">
              <a:extLst>
                <a:ext uri="{FF2B5EF4-FFF2-40B4-BE49-F238E27FC236}">
                  <a16:creationId xmlns:a16="http://schemas.microsoft.com/office/drawing/2014/main" id="{45C7DB9C-7126-436B-BDAB-14715D8DA0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2250" y="2714625"/>
              <a:ext cx="6223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rgbClr val="002060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664D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FF3300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rgbClr val="002060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400">
                  <a:solidFill>
                    <a:srgbClr val="00B050"/>
                  </a:solidFill>
                  <a:latin typeface="Arial" panose="020B0604020202020204" pitchFamily="34" charset="0"/>
                </a:rPr>
                <a:t>False</a:t>
              </a:r>
            </a:p>
          </p:txBody>
        </p:sp>
        <p:sp>
          <p:nvSpPr>
            <p:cNvPr id="22" name="TextBox 38">
              <a:extLst>
                <a:ext uri="{FF2B5EF4-FFF2-40B4-BE49-F238E27FC236}">
                  <a16:creationId xmlns:a16="http://schemas.microsoft.com/office/drawing/2014/main" id="{B40CFEC3-CF85-4003-9C29-9E8BCFB17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0175" y="4714875"/>
              <a:ext cx="631825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rgbClr val="002060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664D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FF3300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rgbClr val="002060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400">
                  <a:solidFill>
                    <a:srgbClr val="00B050"/>
                  </a:solidFill>
                  <a:latin typeface="Arial" panose="020B0604020202020204" pitchFamily="34" charset="0"/>
                </a:rPr>
                <a:t>True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400">
                  <a:solidFill>
                    <a:srgbClr val="00B050"/>
                  </a:solidFill>
                  <a:latin typeface="Arial" panose="020B0604020202020204" pitchFamily="34" charset="0"/>
                </a:rPr>
                <a:t>break</a:t>
              </a:r>
            </a:p>
          </p:txBody>
        </p:sp>
        <p:sp>
          <p:nvSpPr>
            <p:cNvPr id="23" name="Freeform 39">
              <a:extLst>
                <a:ext uri="{FF2B5EF4-FFF2-40B4-BE49-F238E27FC236}">
                  <a16:creationId xmlns:a16="http://schemas.microsoft.com/office/drawing/2014/main" id="{42761DF5-C42C-4CF8-B0B7-CE49EB4083FC}"/>
                </a:ext>
              </a:extLst>
            </p:cNvPr>
            <p:cNvSpPr/>
            <p:nvPr/>
          </p:nvSpPr>
          <p:spPr>
            <a:xfrm>
              <a:off x="4557713" y="2565400"/>
              <a:ext cx="1352550" cy="3535363"/>
            </a:xfrm>
            <a:custGeom>
              <a:avLst/>
              <a:gdLst>
                <a:gd name="connsiteX0" fmla="*/ 1351129 w 1351129"/>
                <a:gd name="connsiteY0" fmla="*/ 3275463 h 3534770"/>
                <a:gd name="connsiteX1" fmla="*/ 1351129 w 1351129"/>
                <a:gd name="connsiteY1" fmla="*/ 3521122 h 3534770"/>
                <a:gd name="connsiteX2" fmla="*/ 13648 w 1351129"/>
                <a:gd name="connsiteY2" fmla="*/ 3534770 h 3534770"/>
                <a:gd name="connsiteX3" fmla="*/ 0 w 1351129"/>
                <a:gd name="connsiteY3" fmla="*/ 0 h 3534770"/>
                <a:gd name="connsiteX4" fmla="*/ 1337481 w 1351129"/>
                <a:gd name="connsiteY4" fmla="*/ 0 h 353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129" h="3534770">
                  <a:moveTo>
                    <a:pt x="1351129" y="3275463"/>
                  </a:moveTo>
                  <a:lnTo>
                    <a:pt x="1351129" y="3521122"/>
                  </a:lnTo>
                  <a:lnTo>
                    <a:pt x="13648" y="3534770"/>
                  </a:lnTo>
                  <a:cubicBezTo>
                    <a:pt x="9099" y="2356513"/>
                    <a:pt x="4549" y="1178257"/>
                    <a:pt x="0" y="0"/>
                  </a:cubicBezTo>
                  <a:lnTo>
                    <a:pt x="1337481" y="0"/>
                  </a:lnTo>
                </a:path>
              </a:pathLst>
            </a:cu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836CBC8-21BD-4EDA-80F4-8AEAAAE7A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7178" y="2330629"/>
            <a:ext cx="5388610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002060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664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FF3300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2060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9pPr>
          </a:lstStyle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T=0;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=1;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while(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&lt;=10)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scanf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(“%d”, &amp;N);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T=T+N;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if(T&gt;100)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break;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++;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1076325" lvl="1">
              <a:buNone/>
            </a:pP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(“%d”, T);</a:t>
            </a:r>
          </a:p>
        </p:txBody>
      </p:sp>
    </p:spTree>
    <p:extLst>
      <p:ext uri="{BB962C8B-B14F-4D97-AF65-F5344CB8AC3E}">
        <p14:creationId xmlns:p14="http://schemas.microsoft.com/office/powerpoint/2010/main" val="182101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Continue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A583C1-BE2C-4CD5-BC85-04E908896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862138"/>
            <a:ext cx="5388610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002060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664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FF3300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2060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9pPr>
          </a:lstStyle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T=0;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=1;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while(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&lt;=10)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scanf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(“%d”, &amp;N);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if(N&lt;50)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continue;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T=T+N;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++;</a:t>
            </a:r>
          </a:p>
          <a:p>
            <a:pPr marL="1076325" lvl="1">
              <a:buNone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1076325" lvl="1">
              <a:buNone/>
            </a:pP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(“%d”, T);</a:t>
            </a:r>
          </a:p>
        </p:txBody>
      </p:sp>
    </p:spTree>
    <p:extLst>
      <p:ext uri="{BB962C8B-B14F-4D97-AF65-F5344CB8AC3E}">
        <p14:creationId xmlns:p14="http://schemas.microsoft.com/office/powerpoint/2010/main" val="1786043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Continue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memaksa</a:t>
            </a:r>
            <a:r>
              <a:rPr lang="en-US" dirty="0"/>
              <a:t> </a:t>
            </a:r>
            <a:r>
              <a:rPr lang="en-US" dirty="0" err="1"/>
              <a:t>melanjutkan</a:t>
            </a:r>
            <a:r>
              <a:rPr lang="en-US" dirty="0"/>
              <a:t> loop</a:t>
            </a:r>
          </a:p>
          <a:p>
            <a:pPr>
              <a:buFontTx/>
              <a:buNone/>
            </a:pPr>
            <a:endParaRPr lang="en-US" sz="2100" b="1" dirty="0">
              <a:solidFill>
                <a:srgbClr val="FFFF00"/>
              </a:solidFill>
            </a:endParaRPr>
          </a:p>
          <a:p>
            <a:pPr marL="1076325" lvl="1">
              <a:buFontTx/>
              <a:buNone/>
            </a:pP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24" name="Group 1">
            <a:extLst>
              <a:ext uri="{FF2B5EF4-FFF2-40B4-BE49-F238E27FC236}">
                <a16:creationId xmlns:a16="http://schemas.microsoft.com/office/drawing/2014/main" id="{4BAA19BC-0868-4306-8E9F-DCD37E41556A}"/>
              </a:ext>
            </a:extLst>
          </p:cNvPr>
          <p:cNvGrpSpPr>
            <a:grpSpLocks/>
          </p:cNvGrpSpPr>
          <p:nvPr/>
        </p:nvGrpSpPr>
        <p:grpSpPr bwMode="auto">
          <a:xfrm>
            <a:off x="8683943" y="1825625"/>
            <a:ext cx="3036887" cy="4892675"/>
            <a:chOff x="4557713" y="1871663"/>
            <a:chExt cx="3036887" cy="48926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4C884F-C1BD-4BA5-8DEE-543DC3AA5160}"/>
                </a:ext>
              </a:extLst>
            </p:cNvPr>
            <p:cNvSpPr txBox="1"/>
            <p:nvPr/>
          </p:nvSpPr>
          <p:spPr>
            <a:xfrm>
              <a:off x="5500688" y="2143125"/>
              <a:ext cx="839787" cy="307975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rgbClr val="C00000"/>
                  </a:solidFill>
                  <a:latin typeface="+mn-lt"/>
                </a:rPr>
                <a:t>T=0, </a:t>
              </a:r>
              <a:r>
                <a:rPr lang="en-US" sz="1400" dirty="0" err="1">
                  <a:solidFill>
                    <a:srgbClr val="C00000"/>
                  </a:solidFill>
                  <a:latin typeface="+mn-lt"/>
                </a:rPr>
                <a:t>i</a:t>
              </a:r>
              <a:r>
                <a:rPr lang="en-US" sz="1400" dirty="0">
                  <a:solidFill>
                    <a:srgbClr val="C00000"/>
                  </a:solidFill>
                  <a:latin typeface="+mn-lt"/>
                </a:rPr>
                <a:t>=1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09046E-CE8D-48BC-B237-CB4DDB55CA69}"/>
                </a:ext>
              </a:extLst>
            </p:cNvPr>
            <p:cNvSpPr txBox="1"/>
            <p:nvPr/>
          </p:nvSpPr>
          <p:spPr>
            <a:xfrm>
              <a:off x="5286375" y="2714625"/>
              <a:ext cx="1255713" cy="611188"/>
            </a:xfrm>
            <a:prstGeom prst="flowChartDecision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err="1">
                  <a:solidFill>
                    <a:srgbClr val="C00000"/>
                  </a:solidFill>
                  <a:latin typeface="+mn-lt"/>
                </a:rPr>
                <a:t>i</a:t>
              </a:r>
              <a:r>
                <a:rPr lang="en-US" sz="1400" dirty="0">
                  <a:solidFill>
                    <a:srgbClr val="C00000"/>
                  </a:solidFill>
                  <a:latin typeface="+mn-lt"/>
                </a:rPr>
                <a:t>&lt;=10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91B3B8-79BB-4FA9-887E-8F40D1E678AE}"/>
                </a:ext>
              </a:extLst>
            </p:cNvPr>
            <p:cNvSpPr txBox="1"/>
            <p:nvPr/>
          </p:nvSpPr>
          <p:spPr>
            <a:xfrm>
              <a:off x="5527675" y="3571875"/>
              <a:ext cx="773113" cy="307975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rgbClr val="C00000"/>
                  </a:solidFill>
                  <a:latin typeface="+mn-lt"/>
                </a:rPr>
                <a:t>Baca 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A7D872-81AC-45FC-8297-E1A71CDC1558}"/>
                </a:ext>
              </a:extLst>
            </p:cNvPr>
            <p:cNvSpPr txBox="1"/>
            <p:nvPr/>
          </p:nvSpPr>
          <p:spPr>
            <a:xfrm>
              <a:off x="5545138" y="4978400"/>
              <a:ext cx="741362" cy="307975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rgbClr val="C00000"/>
                  </a:solidFill>
                  <a:latin typeface="+mn-lt"/>
                </a:rPr>
                <a:t>T=T+N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444D01-B3D1-4B8C-ACBD-CF81FE26E156}"/>
                </a:ext>
              </a:extLst>
            </p:cNvPr>
            <p:cNvSpPr txBox="1"/>
            <p:nvPr/>
          </p:nvSpPr>
          <p:spPr>
            <a:xfrm>
              <a:off x="5643563" y="5549900"/>
              <a:ext cx="573087" cy="307975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err="1">
                  <a:solidFill>
                    <a:srgbClr val="C00000"/>
                  </a:solidFill>
                  <a:latin typeface="+mn-lt"/>
                </a:rPr>
                <a:t>i</a:t>
              </a:r>
              <a:r>
                <a:rPr lang="en-US" sz="1400" dirty="0">
                  <a:solidFill>
                    <a:srgbClr val="C00000"/>
                  </a:solidFill>
                  <a:latin typeface="+mn-lt"/>
                </a:rPr>
                <a:t>=i+1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E416B3-DBFD-4431-AB30-036CFB8F4F12}"/>
                </a:ext>
              </a:extLst>
            </p:cNvPr>
            <p:cNvSpPr txBox="1"/>
            <p:nvPr/>
          </p:nvSpPr>
          <p:spPr>
            <a:xfrm>
              <a:off x="6786563" y="6184900"/>
              <a:ext cx="808037" cy="307975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err="1">
                  <a:solidFill>
                    <a:srgbClr val="C00000"/>
                  </a:solidFill>
                  <a:latin typeface="+mn-lt"/>
                </a:rPr>
                <a:t>Cetak</a:t>
              </a:r>
              <a:r>
                <a:rPr lang="en-US" sz="1400" dirty="0">
                  <a:solidFill>
                    <a:srgbClr val="C00000"/>
                  </a:solidFill>
                  <a:latin typeface="+mn-lt"/>
                </a:rPr>
                <a:t> 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5A15118-A0DC-41B3-A35C-98FFD6F739AB}"/>
                </a:ext>
              </a:extLst>
            </p:cNvPr>
            <p:cNvCxnSpPr>
              <a:stCxn id="25" idx="2"/>
              <a:endCxn id="26" idx="0"/>
            </p:cNvCxnSpPr>
            <p:nvPr/>
          </p:nvCxnSpPr>
          <p:spPr>
            <a:xfrm rot="5400000">
              <a:off x="5785644" y="2578894"/>
              <a:ext cx="263525" cy="79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7CBBBEC-4D30-4BC5-B7BF-5345B798D79A}"/>
                </a:ext>
              </a:extLst>
            </p:cNvPr>
            <p:cNvCxnSpPr>
              <a:stCxn id="26" idx="2"/>
              <a:endCxn id="27" idx="0"/>
            </p:cNvCxnSpPr>
            <p:nvPr/>
          </p:nvCxnSpPr>
          <p:spPr>
            <a:xfrm rot="16200000" flipH="1">
              <a:off x="5791201" y="3448050"/>
              <a:ext cx="246062" cy="158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AF4B835-38B3-4BA9-B81A-33A53F8F1EF3}"/>
                </a:ext>
              </a:extLst>
            </p:cNvPr>
            <p:cNvCxnSpPr>
              <a:stCxn id="27" idx="2"/>
              <a:endCxn id="39" idx="0"/>
            </p:cNvCxnSpPr>
            <p:nvPr/>
          </p:nvCxnSpPr>
          <p:spPr>
            <a:xfrm rot="5400000">
              <a:off x="5769769" y="3998119"/>
              <a:ext cx="263525" cy="2698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CA7A673-3B9F-43D3-BD0D-36380B9D5EA6}"/>
                </a:ext>
              </a:extLst>
            </p:cNvPr>
            <p:cNvCxnSpPr>
              <a:stCxn id="28" idx="2"/>
              <a:endCxn id="29" idx="0"/>
            </p:cNvCxnSpPr>
            <p:nvPr/>
          </p:nvCxnSpPr>
          <p:spPr>
            <a:xfrm rot="16200000" flipH="1">
              <a:off x="5791200" y="5411788"/>
              <a:ext cx="263525" cy="127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75E7E10-7560-4B14-BA77-39A8FEF7564A}"/>
                </a:ext>
              </a:extLst>
            </p:cNvPr>
            <p:cNvCxnSpPr>
              <a:stCxn id="39" idx="2"/>
              <a:endCxn id="28" idx="0"/>
            </p:cNvCxnSpPr>
            <p:nvPr/>
          </p:nvCxnSpPr>
          <p:spPr>
            <a:xfrm rot="16200000" flipH="1">
              <a:off x="5790407" y="4852194"/>
              <a:ext cx="223837" cy="285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ECA0F8C-3D55-4C54-AA2E-DD1E8168C86D}"/>
                </a:ext>
              </a:extLst>
            </p:cNvPr>
            <p:cNvCxnSpPr/>
            <p:nvPr/>
          </p:nvCxnSpPr>
          <p:spPr>
            <a:xfrm rot="5400000">
              <a:off x="5767387" y="2000251"/>
              <a:ext cx="263525" cy="635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BF17040-00E0-4D9B-87B9-FEABE7A3A998}"/>
                </a:ext>
              </a:extLst>
            </p:cNvPr>
            <p:cNvCxnSpPr/>
            <p:nvPr/>
          </p:nvCxnSpPr>
          <p:spPr>
            <a:xfrm rot="5400000">
              <a:off x="7059612" y="6629401"/>
              <a:ext cx="263525" cy="635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72C4DD8B-B97A-4B2F-BB04-0B3627DBD367}"/>
                </a:ext>
              </a:extLst>
            </p:cNvPr>
            <p:cNvSpPr/>
            <p:nvPr/>
          </p:nvSpPr>
          <p:spPr>
            <a:xfrm flipV="1">
              <a:off x="5929313" y="2571750"/>
              <a:ext cx="1571625" cy="1857375"/>
            </a:xfrm>
            <a:custGeom>
              <a:avLst/>
              <a:gdLst>
                <a:gd name="connsiteX0" fmla="*/ 586854 w 1651379"/>
                <a:gd name="connsiteY0" fmla="*/ 13648 h 3070747"/>
                <a:gd name="connsiteX1" fmla="*/ 1651379 w 1651379"/>
                <a:gd name="connsiteY1" fmla="*/ 0 h 3070747"/>
                <a:gd name="connsiteX2" fmla="*/ 1651379 w 1651379"/>
                <a:gd name="connsiteY2" fmla="*/ 3070747 h 3070747"/>
                <a:gd name="connsiteX3" fmla="*/ 0 w 1651379"/>
                <a:gd name="connsiteY3" fmla="*/ 3043451 h 307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79" h="3070747">
                  <a:moveTo>
                    <a:pt x="586854" y="13648"/>
                  </a:moveTo>
                  <a:lnTo>
                    <a:pt x="1651379" y="0"/>
                  </a:lnTo>
                  <a:lnTo>
                    <a:pt x="1651379" y="3070747"/>
                  </a:lnTo>
                  <a:lnTo>
                    <a:pt x="0" y="3043451"/>
                  </a:lnTo>
                </a:path>
              </a:pathLst>
            </a:custGeom>
            <a:ln w="28575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576FDD8-702C-417B-BBDA-FFA89E7FC57B}"/>
                </a:ext>
              </a:extLst>
            </p:cNvPr>
            <p:cNvSpPr txBox="1"/>
            <p:nvPr/>
          </p:nvSpPr>
          <p:spPr>
            <a:xfrm>
              <a:off x="5273675" y="4143375"/>
              <a:ext cx="1227138" cy="611188"/>
            </a:xfrm>
            <a:prstGeom prst="flowChartDecision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rgbClr val="C00000"/>
                  </a:solidFill>
                  <a:latin typeface="+mn-lt"/>
                </a:rPr>
                <a:t>N&lt;50</a:t>
              </a:r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1D654C13-4668-4111-9BBD-DA93376ABD74}"/>
                </a:ext>
              </a:extLst>
            </p:cNvPr>
            <p:cNvSpPr/>
            <p:nvPr/>
          </p:nvSpPr>
          <p:spPr>
            <a:xfrm>
              <a:off x="6469063" y="3030538"/>
              <a:ext cx="750887" cy="3151187"/>
            </a:xfrm>
            <a:custGeom>
              <a:avLst/>
              <a:gdLst>
                <a:gd name="connsiteX0" fmla="*/ 0 w 750627"/>
                <a:gd name="connsiteY0" fmla="*/ 0 h 3152633"/>
                <a:gd name="connsiteX1" fmla="*/ 750627 w 750627"/>
                <a:gd name="connsiteY1" fmla="*/ 0 h 3152633"/>
                <a:gd name="connsiteX2" fmla="*/ 750627 w 750627"/>
                <a:gd name="connsiteY2" fmla="*/ 3152633 h 315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27" h="3152633">
                  <a:moveTo>
                    <a:pt x="0" y="0"/>
                  </a:moveTo>
                  <a:lnTo>
                    <a:pt x="750627" y="0"/>
                  </a:lnTo>
                  <a:lnTo>
                    <a:pt x="750627" y="3152633"/>
                  </a:lnTo>
                </a:path>
              </a:pathLst>
            </a:cu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A1ADB17C-4B12-4BAF-8DAA-04E07C08BFA3}"/>
                </a:ext>
              </a:extLst>
            </p:cNvPr>
            <p:cNvSpPr/>
            <p:nvPr/>
          </p:nvSpPr>
          <p:spPr>
            <a:xfrm>
              <a:off x="4557713" y="2565400"/>
              <a:ext cx="1352550" cy="3535363"/>
            </a:xfrm>
            <a:custGeom>
              <a:avLst/>
              <a:gdLst>
                <a:gd name="connsiteX0" fmla="*/ 1351129 w 1351129"/>
                <a:gd name="connsiteY0" fmla="*/ 3275463 h 3534770"/>
                <a:gd name="connsiteX1" fmla="*/ 1351129 w 1351129"/>
                <a:gd name="connsiteY1" fmla="*/ 3521122 h 3534770"/>
                <a:gd name="connsiteX2" fmla="*/ 13648 w 1351129"/>
                <a:gd name="connsiteY2" fmla="*/ 3534770 h 3534770"/>
                <a:gd name="connsiteX3" fmla="*/ 0 w 1351129"/>
                <a:gd name="connsiteY3" fmla="*/ 0 h 3534770"/>
                <a:gd name="connsiteX4" fmla="*/ 1337481 w 1351129"/>
                <a:gd name="connsiteY4" fmla="*/ 0 h 353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129" h="3534770">
                  <a:moveTo>
                    <a:pt x="1351129" y="3275463"/>
                  </a:moveTo>
                  <a:lnTo>
                    <a:pt x="1351129" y="3521122"/>
                  </a:lnTo>
                  <a:lnTo>
                    <a:pt x="13648" y="3534770"/>
                  </a:lnTo>
                  <a:cubicBezTo>
                    <a:pt x="9099" y="2356513"/>
                    <a:pt x="4549" y="1178257"/>
                    <a:pt x="0" y="0"/>
                  </a:cubicBezTo>
                  <a:lnTo>
                    <a:pt x="1337481" y="0"/>
                  </a:lnTo>
                </a:path>
              </a:pathLst>
            </a:cu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TextBox 38">
              <a:extLst>
                <a:ext uri="{FF2B5EF4-FFF2-40B4-BE49-F238E27FC236}">
                  <a16:creationId xmlns:a16="http://schemas.microsoft.com/office/drawing/2014/main" id="{E999FCCF-0CBF-492A-B2E5-3A2A16A25F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2250" y="2714625"/>
              <a:ext cx="6223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rgbClr val="002060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664D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FF3300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rgbClr val="002060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400">
                  <a:solidFill>
                    <a:srgbClr val="00B050"/>
                  </a:solidFill>
                  <a:latin typeface="Arial" panose="020B0604020202020204" pitchFamily="34" charset="0"/>
                </a:rPr>
                <a:t>False</a:t>
              </a:r>
            </a:p>
          </p:txBody>
        </p:sp>
        <p:sp>
          <p:nvSpPr>
            <p:cNvPr id="43" name="TextBox 39">
              <a:extLst>
                <a:ext uri="{FF2B5EF4-FFF2-40B4-BE49-F238E27FC236}">
                  <a16:creationId xmlns:a16="http://schemas.microsoft.com/office/drawing/2014/main" id="{6AD587B1-0C13-4AED-90C0-654599E282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2250" y="4143375"/>
              <a:ext cx="860425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rgbClr val="002060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664D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FF3300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rgbClr val="002060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00664D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400">
                  <a:solidFill>
                    <a:srgbClr val="00B050"/>
                  </a:solidFill>
                  <a:latin typeface="Arial" panose="020B0604020202020204" pitchFamily="34" charset="0"/>
                </a:rPr>
                <a:t>True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400">
                  <a:solidFill>
                    <a:srgbClr val="00B050"/>
                  </a:solidFill>
                  <a:latin typeface="Arial" panose="020B0604020202020204" pitchFamily="34" charset="0"/>
                </a:rPr>
                <a:t>continue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80C7D86-E622-4E92-AC3C-7472527F8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2735" y="2330629"/>
            <a:ext cx="5388610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002060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664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FF3300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2060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9pPr>
          </a:lstStyle>
          <a:p>
            <a:pPr marL="1076325" lvl="1">
              <a:buFontTx/>
              <a:buNone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T=0; </a:t>
            </a:r>
            <a:r>
              <a:rPr lang="en-US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=1;</a:t>
            </a:r>
          </a:p>
          <a:p>
            <a:pPr marL="1076325" lvl="1">
              <a:buFontTx/>
              <a:buNone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while(</a:t>
            </a:r>
            <a:r>
              <a:rPr lang="en-US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&lt;=10)</a:t>
            </a:r>
          </a:p>
          <a:p>
            <a:pPr marL="1076325" lvl="1">
              <a:buFontTx/>
              <a:buNone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marL="1076325" lvl="1">
              <a:buFontTx/>
              <a:buNone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scanf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(“%d”, &amp;N);</a:t>
            </a:r>
          </a:p>
          <a:p>
            <a:pPr marL="1076325" lvl="1">
              <a:buFontTx/>
              <a:buNone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if(N&lt;50)</a:t>
            </a:r>
          </a:p>
          <a:p>
            <a:pPr marL="1076325" lvl="1">
              <a:buFontTx/>
              <a:buNone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continue;</a:t>
            </a:r>
          </a:p>
          <a:p>
            <a:pPr marL="1076325" lvl="1">
              <a:buFontTx/>
              <a:buNone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T=T+N;</a:t>
            </a:r>
          </a:p>
          <a:p>
            <a:pPr marL="1076325" lvl="1">
              <a:buFontTx/>
              <a:buNone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++;</a:t>
            </a:r>
          </a:p>
          <a:p>
            <a:pPr marL="1076325" lvl="1">
              <a:buFontTx/>
              <a:buNone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1076325" lvl="1">
              <a:buFontTx/>
              <a:buNone/>
            </a:pPr>
            <a:r>
              <a:rPr lang="en-US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(“%d”, T);</a:t>
            </a:r>
          </a:p>
        </p:txBody>
      </p:sp>
    </p:spTree>
    <p:extLst>
      <p:ext uri="{BB962C8B-B14F-4D97-AF65-F5344CB8AC3E}">
        <p14:creationId xmlns:p14="http://schemas.microsoft.com/office/powerpoint/2010/main" val="75709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Nested Loop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Nested loop: </a:t>
            </a:r>
            <a:r>
              <a:rPr lang="en-US" dirty="0" err="1"/>
              <a:t>perulangan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perulangan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05602-6509-42FE-8972-41622F145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3950" y="2573338"/>
            <a:ext cx="3933825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002060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664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FF3300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2060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d-ID" sz="2000" b="1" dirty="0">
                <a:solidFill>
                  <a:srgbClr val="0070C0"/>
                </a:solidFill>
                <a:latin typeface="Arial" panose="020B0604020202020204" pitchFamily="34" charset="0"/>
              </a:rPr>
              <a:t>f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</a:rPr>
              <a:t>or(</a:t>
            </a:r>
            <a:r>
              <a:rPr lang="en-US" sz="2000" b="1" dirty="0" err="1">
                <a:solidFill>
                  <a:srgbClr val="0070C0"/>
                </a:solidFill>
                <a:latin typeface="Arial" panose="020B0604020202020204" pitchFamily="34" charset="0"/>
              </a:rPr>
              <a:t>i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</a:rPr>
              <a:t>=1;i&lt;=5;i++)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</a:rPr>
              <a:t>	for(j=1;j&lt;=7;j++)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</a:rPr>
              <a:t>		</a:t>
            </a:r>
            <a:r>
              <a:rPr lang="en-US" sz="2000" b="1" dirty="0" err="1">
                <a:solidFill>
                  <a:srgbClr val="0070C0"/>
                </a:solidFill>
                <a:latin typeface="Arial" panose="020B0604020202020204" pitchFamily="34" charset="0"/>
              </a:rPr>
              <a:t>printf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</a:rPr>
              <a:t>(“ %d “, </a:t>
            </a:r>
            <a:r>
              <a:rPr lang="en-US" sz="2000" b="1" dirty="0" err="1">
                <a:solidFill>
                  <a:srgbClr val="0070C0"/>
                </a:solidFill>
                <a:latin typeface="Arial" panose="020B0604020202020204" pitchFamily="34" charset="0"/>
              </a:rPr>
              <a:t>i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</a:rPr>
              <a:t>	</a:t>
            </a:r>
            <a:r>
              <a:rPr lang="en-US" sz="2000" b="1" dirty="0" err="1">
                <a:solidFill>
                  <a:srgbClr val="0070C0"/>
                </a:solidFill>
                <a:latin typeface="Arial" panose="020B0604020202020204" pitchFamily="34" charset="0"/>
              </a:rPr>
              <a:t>printf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</a:rPr>
              <a:t>(“\n”);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D960F6-631F-4170-A297-5AEC9ACAB93D}"/>
              </a:ext>
            </a:extLst>
          </p:cNvPr>
          <p:cNvGrpSpPr/>
          <p:nvPr/>
        </p:nvGrpSpPr>
        <p:grpSpPr>
          <a:xfrm>
            <a:off x="5665153" y="2573338"/>
            <a:ext cx="3376612" cy="2827338"/>
            <a:chOff x="4862513" y="3673475"/>
            <a:chExt cx="3376612" cy="2827338"/>
          </a:xfrm>
        </p:grpSpPr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D8B02025-320F-4220-8987-1D4FD79286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5938" y="4562475"/>
              <a:ext cx="2643187" cy="1938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1 1 1 1 1 1 1</a:t>
              </a:r>
            </a:p>
            <a:p>
              <a:pPr eaLnBrk="1" hangingPunct="1"/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2 2 2 2 2 2 2</a:t>
              </a:r>
            </a:p>
            <a:p>
              <a:pPr eaLnBrk="1" hangingPunct="1"/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3 3 3 3 3 3 3</a:t>
              </a:r>
            </a:p>
            <a:p>
              <a:pPr eaLnBrk="1" hangingPunct="1"/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4 4 4 4 4 4 4</a:t>
              </a:r>
            </a:p>
            <a:p>
              <a:pPr eaLnBrk="1" hangingPunct="1"/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5 5 5 5 5 5 5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0FBF68D2-B0AD-41CB-8EFF-C6213EEE7093}"/>
                </a:ext>
              </a:extLst>
            </p:cNvPr>
            <p:cNvSpPr/>
            <p:nvPr/>
          </p:nvSpPr>
          <p:spPr>
            <a:xfrm>
              <a:off x="5108575" y="4724400"/>
              <a:ext cx="327025" cy="1584325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8" name="TextBox 3">
              <a:extLst>
                <a:ext uri="{FF2B5EF4-FFF2-40B4-BE49-F238E27FC236}">
                  <a16:creationId xmlns:a16="http://schemas.microsoft.com/office/drawing/2014/main" id="{0F392B94-3FAB-4A4D-A69E-6F0BEA697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2513" y="5346700"/>
              <a:ext cx="2349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d-ID">
                  <a:solidFill>
                    <a:srgbClr val="7030A0"/>
                  </a:solidFill>
                </a:rPr>
                <a:t>i</a:t>
              </a:r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7E0FC3E7-E49F-4967-8932-AE15762C3B4B}"/>
                </a:ext>
              </a:extLst>
            </p:cNvPr>
            <p:cNvSpPr/>
            <p:nvPr/>
          </p:nvSpPr>
          <p:spPr>
            <a:xfrm rot="5400000">
              <a:off x="6633369" y="3140869"/>
              <a:ext cx="377825" cy="2411413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EB94A6-335E-4D35-A98A-AED2354012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4325" y="3673475"/>
              <a:ext cx="2365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d-ID">
                  <a:solidFill>
                    <a:srgbClr val="7030A0"/>
                  </a:solidFill>
                </a:rPr>
                <a:t>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520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Latihan</a:t>
            </a:r>
            <a:r>
              <a:rPr lang="id-ID" dirty="0"/>
              <a:t> (1)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Buat</a:t>
            </a:r>
            <a:r>
              <a:rPr lang="en-US" dirty="0"/>
              <a:t> program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rata2 </a:t>
            </a:r>
            <a:r>
              <a:rPr lang="en-US" dirty="0" err="1"/>
              <a:t>dari</a:t>
            </a:r>
            <a:r>
              <a:rPr lang="en-US" dirty="0"/>
              <a:t> 5 </a:t>
            </a:r>
            <a:r>
              <a:rPr lang="en-US" dirty="0" err="1"/>
              <a:t>masukan</a:t>
            </a:r>
            <a:r>
              <a:rPr lang="en-US" dirty="0"/>
              <a:t> user yang </a:t>
            </a:r>
            <a:r>
              <a:rPr lang="en-US" dirty="0" err="1"/>
              <a:t>besarnya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/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30,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total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inputan</a:t>
            </a:r>
            <a:r>
              <a:rPr lang="en-US" dirty="0"/>
              <a:t> user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melebihi</a:t>
            </a:r>
            <a:r>
              <a:rPr lang="en-US" dirty="0"/>
              <a:t> 100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penginputan</a:t>
            </a:r>
            <a:r>
              <a:rPr lang="en-US" dirty="0"/>
              <a:t> </a:t>
            </a:r>
            <a:r>
              <a:rPr lang="en-US" dirty="0" err="1"/>
              <a:t>dihentikan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rata2 </a:t>
            </a:r>
            <a:r>
              <a:rPr lang="en-US" dirty="0" err="1"/>
              <a:t>dihitung</a:t>
            </a:r>
            <a:r>
              <a:rPr lang="en-US" dirty="0"/>
              <a:t>. (</a:t>
            </a:r>
            <a:r>
              <a:rPr lang="en-US" dirty="0" err="1"/>
              <a:t>gunakan</a:t>
            </a:r>
            <a:r>
              <a:rPr lang="en-US" dirty="0"/>
              <a:t> break dan continue)</a:t>
            </a:r>
          </a:p>
          <a:p>
            <a:pPr lvl="1"/>
            <a:r>
              <a:rPr lang="en-US" dirty="0"/>
              <a:t>Input   : 15,25,57,10,5,35,20,5</a:t>
            </a:r>
          </a:p>
          <a:p>
            <a:pPr lvl="1"/>
            <a:r>
              <a:rPr lang="en-US" dirty="0"/>
              <a:t>Output: (15+25+10+5+20)/5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Input   : 25,25,57,30,25,35,20,5</a:t>
            </a:r>
          </a:p>
          <a:p>
            <a:pPr lvl="1"/>
            <a:r>
              <a:rPr lang="en-US" dirty="0"/>
              <a:t>Output: (25+25+30+25)/4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61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Latihan</a:t>
            </a:r>
            <a:r>
              <a:rPr lang="id-ID" dirty="0"/>
              <a:t> (2)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Buat</a:t>
            </a:r>
            <a:r>
              <a:rPr lang="en-US" dirty="0"/>
              <a:t> program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</a:t>
            </a:r>
            <a:r>
              <a:rPr lang="en-US" dirty="0" err="1"/>
              <a:t>terbesar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5 </a:t>
            </a:r>
            <a:r>
              <a:rPr lang="en-US" dirty="0" err="1"/>
              <a:t>inputan</a:t>
            </a:r>
            <a:r>
              <a:rPr lang="en-US" dirty="0"/>
              <a:t> user.</a:t>
            </a:r>
          </a:p>
          <a:p>
            <a:endParaRPr lang="en-US" dirty="0"/>
          </a:p>
          <a:p>
            <a:r>
              <a:rPr lang="en-US" dirty="0" err="1"/>
              <a:t>Tambahkan</a:t>
            </a:r>
            <a:r>
              <a:rPr lang="en-US" dirty="0"/>
              <a:t>: </a:t>
            </a:r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</a:t>
            </a:r>
            <a:r>
              <a:rPr lang="en-US" dirty="0" err="1"/>
              <a:t>terkecil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Tambahkan</a:t>
            </a:r>
            <a:r>
              <a:rPr lang="en-US" dirty="0"/>
              <a:t>: </a:t>
            </a:r>
            <a:r>
              <a:rPr lang="en-US" dirty="0" err="1"/>
              <a:t>hitung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50</a:t>
            </a:r>
          </a:p>
        </p:txBody>
      </p:sp>
    </p:spTree>
    <p:extLst>
      <p:ext uri="{BB962C8B-B14F-4D97-AF65-F5344CB8AC3E}">
        <p14:creationId xmlns:p14="http://schemas.microsoft.com/office/powerpoint/2010/main" val="974239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AA208F5-02AD-4009-A6E8-A126C652205C}" vid="{BD3F7779-B1E3-4BF1-A4D7-4B2EEA23306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UAJY_Versi_Sketsa_Biru</Template>
  <TotalTime>527</TotalTime>
  <Words>533</Words>
  <Application>Microsoft Office PowerPoint</Application>
  <PresentationFormat>Widescreen</PresentationFormat>
  <Paragraphs>113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Courier New</vt:lpstr>
      <vt:lpstr>Office Theme</vt:lpstr>
      <vt:lpstr>Dasar Pemrograman (INFT06204)</vt:lpstr>
      <vt:lpstr>How continue and break Behave in a while Loop</vt:lpstr>
      <vt:lpstr>Break</vt:lpstr>
      <vt:lpstr>Break</vt:lpstr>
      <vt:lpstr>Continue</vt:lpstr>
      <vt:lpstr>Continue</vt:lpstr>
      <vt:lpstr>Nested Loop</vt:lpstr>
      <vt:lpstr>Latihan (1)</vt:lpstr>
      <vt:lpstr>Latihan (2)</vt:lpstr>
      <vt:lpstr>Latihan (3)</vt:lpstr>
      <vt:lpstr>Latihan (4)</vt:lpstr>
      <vt:lpstr>Question and Answer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Ardhyanti Mita Nugraha, S.Kom., M.Kom</dc:creator>
  <cp:lastModifiedBy>Joanna Ardhyanti Mita Nugraha, S.Kom., M.Kom</cp:lastModifiedBy>
  <cp:revision>37</cp:revision>
  <dcterms:created xsi:type="dcterms:W3CDTF">2021-08-27T07:55:01Z</dcterms:created>
  <dcterms:modified xsi:type="dcterms:W3CDTF">2024-03-04T04:54:06Z</dcterms:modified>
</cp:coreProperties>
</file>